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9" r:id="rId5"/>
    <p:sldId id="258"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20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D3A9BD-9F56-4328-80A1-906AF8F0F0D7}" type="datetimeFigureOut">
              <a:rPr lang="en-US" smtClean="0"/>
              <a:t>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EB726-3AEF-4621-9109-5D99970F834A}" type="slidenum">
              <a:rPr lang="en-US" smtClean="0"/>
              <a:t>‹#›</a:t>
            </a:fld>
            <a:endParaRPr lang="en-US"/>
          </a:p>
        </p:txBody>
      </p:sp>
    </p:spTree>
    <p:extLst>
      <p:ext uri="{BB962C8B-B14F-4D97-AF65-F5344CB8AC3E}">
        <p14:creationId xmlns:p14="http://schemas.microsoft.com/office/powerpoint/2010/main" val="1972406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D3A9BD-9F56-4328-80A1-906AF8F0F0D7}" type="datetimeFigureOut">
              <a:rPr lang="en-US" smtClean="0"/>
              <a:t>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EB726-3AEF-4621-9109-5D99970F834A}" type="slidenum">
              <a:rPr lang="en-US" smtClean="0"/>
              <a:t>‹#›</a:t>
            </a:fld>
            <a:endParaRPr lang="en-US"/>
          </a:p>
        </p:txBody>
      </p:sp>
    </p:spTree>
    <p:extLst>
      <p:ext uri="{BB962C8B-B14F-4D97-AF65-F5344CB8AC3E}">
        <p14:creationId xmlns:p14="http://schemas.microsoft.com/office/powerpoint/2010/main" val="3719979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D3A9BD-9F56-4328-80A1-906AF8F0F0D7}" type="datetimeFigureOut">
              <a:rPr lang="en-US" smtClean="0"/>
              <a:t>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EB726-3AEF-4621-9109-5D99970F834A}" type="slidenum">
              <a:rPr lang="en-US" smtClean="0"/>
              <a:t>‹#›</a:t>
            </a:fld>
            <a:endParaRPr lang="en-US"/>
          </a:p>
        </p:txBody>
      </p:sp>
    </p:spTree>
    <p:extLst>
      <p:ext uri="{BB962C8B-B14F-4D97-AF65-F5344CB8AC3E}">
        <p14:creationId xmlns:p14="http://schemas.microsoft.com/office/powerpoint/2010/main" val="55538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D3A9BD-9F56-4328-80A1-906AF8F0F0D7}" type="datetimeFigureOut">
              <a:rPr lang="en-US" smtClean="0"/>
              <a:t>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EB726-3AEF-4621-9109-5D99970F834A}" type="slidenum">
              <a:rPr lang="en-US" smtClean="0"/>
              <a:t>‹#›</a:t>
            </a:fld>
            <a:endParaRPr lang="en-US"/>
          </a:p>
        </p:txBody>
      </p:sp>
    </p:spTree>
    <p:extLst>
      <p:ext uri="{BB962C8B-B14F-4D97-AF65-F5344CB8AC3E}">
        <p14:creationId xmlns:p14="http://schemas.microsoft.com/office/powerpoint/2010/main" val="2676228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D3A9BD-9F56-4328-80A1-906AF8F0F0D7}" type="datetimeFigureOut">
              <a:rPr lang="en-US" smtClean="0"/>
              <a:t>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EB726-3AEF-4621-9109-5D99970F834A}" type="slidenum">
              <a:rPr lang="en-US" smtClean="0"/>
              <a:t>‹#›</a:t>
            </a:fld>
            <a:endParaRPr lang="en-US"/>
          </a:p>
        </p:txBody>
      </p:sp>
    </p:spTree>
    <p:extLst>
      <p:ext uri="{BB962C8B-B14F-4D97-AF65-F5344CB8AC3E}">
        <p14:creationId xmlns:p14="http://schemas.microsoft.com/office/powerpoint/2010/main" val="1459816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D3A9BD-9F56-4328-80A1-906AF8F0F0D7}" type="datetimeFigureOut">
              <a:rPr lang="en-US" smtClean="0"/>
              <a:t>10/8/2020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AEB726-3AEF-4621-9109-5D99970F834A}" type="slidenum">
              <a:rPr lang="en-US" smtClean="0"/>
              <a:t>‹#›</a:t>
            </a:fld>
            <a:endParaRPr lang="en-US"/>
          </a:p>
        </p:txBody>
      </p:sp>
    </p:spTree>
    <p:extLst>
      <p:ext uri="{BB962C8B-B14F-4D97-AF65-F5344CB8AC3E}">
        <p14:creationId xmlns:p14="http://schemas.microsoft.com/office/powerpoint/2010/main" val="311696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D3A9BD-9F56-4328-80A1-906AF8F0F0D7}" type="datetimeFigureOut">
              <a:rPr lang="en-US" smtClean="0"/>
              <a:t>10/8/2020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AEB726-3AEF-4621-9109-5D99970F834A}" type="slidenum">
              <a:rPr lang="en-US" smtClean="0"/>
              <a:t>‹#›</a:t>
            </a:fld>
            <a:endParaRPr lang="en-US"/>
          </a:p>
        </p:txBody>
      </p:sp>
    </p:spTree>
    <p:extLst>
      <p:ext uri="{BB962C8B-B14F-4D97-AF65-F5344CB8AC3E}">
        <p14:creationId xmlns:p14="http://schemas.microsoft.com/office/powerpoint/2010/main" val="2651063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D3A9BD-9F56-4328-80A1-906AF8F0F0D7}" type="datetimeFigureOut">
              <a:rPr lang="en-US" smtClean="0"/>
              <a:t>10/8/2020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AEB726-3AEF-4621-9109-5D99970F834A}" type="slidenum">
              <a:rPr lang="en-US" smtClean="0"/>
              <a:t>‹#›</a:t>
            </a:fld>
            <a:endParaRPr lang="en-US"/>
          </a:p>
        </p:txBody>
      </p:sp>
    </p:spTree>
    <p:extLst>
      <p:ext uri="{BB962C8B-B14F-4D97-AF65-F5344CB8AC3E}">
        <p14:creationId xmlns:p14="http://schemas.microsoft.com/office/powerpoint/2010/main" val="2129613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D3A9BD-9F56-4328-80A1-906AF8F0F0D7}" type="datetimeFigureOut">
              <a:rPr lang="en-US" smtClean="0"/>
              <a:t>10/8/2020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AEB726-3AEF-4621-9109-5D99970F834A}" type="slidenum">
              <a:rPr lang="en-US" smtClean="0"/>
              <a:t>‹#›</a:t>
            </a:fld>
            <a:endParaRPr lang="en-US"/>
          </a:p>
        </p:txBody>
      </p:sp>
    </p:spTree>
    <p:extLst>
      <p:ext uri="{BB962C8B-B14F-4D97-AF65-F5344CB8AC3E}">
        <p14:creationId xmlns:p14="http://schemas.microsoft.com/office/powerpoint/2010/main" val="4001597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D3A9BD-9F56-4328-80A1-906AF8F0F0D7}" type="datetimeFigureOut">
              <a:rPr lang="en-US" smtClean="0"/>
              <a:t>10/8/2020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AEB726-3AEF-4621-9109-5D99970F834A}" type="slidenum">
              <a:rPr lang="en-US" smtClean="0"/>
              <a:t>‹#›</a:t>
            </a:fld>
            <a:endParaRPr lang="en-US"/>
          </a:p>
        </p:txBody>
      </p:sp>
    </p:spTree>
    <p:extLst>
      <p:ext uri="{BB962C8B-B14F-4D97-AF65-F5344CB8AC3E}">
        <p14:creationId xmlns:p14="http://schemas.microsoft.com/office/powerpoint/2010/main" val="269156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D3A9BD-9F56-4328-80A1-906AF8F0F0D7}" type="datetimeFigureOut">
              <a:rPr lang="en-US" smtClean="0"/>
              <a:t>10/8/2020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AEB726-3AEF-4621-9109-5D99970F834A}" type="slidenum">
              <a:rPr lang="en-US" smtClean="0"/>
              <a:t>‹#›</a:t>
            </a:fld>
            <a:endParaRPr lang="en-US"/>
          </a:p>
        </p:txBody>
      </p:sp>
    </p:spTree>
    <p:extLst>
      <p:ext uri="{BB962C8B-B14F-4D97-AF65-F5344CB8AC3E}">
        <p14:creationId xmlns:p14="http://schemas.microsoft.com/office/powerpoint/2010/main" val="3259433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61000">
              <a:srgbClr val="FFFF00">
                <a:lumMod val="63000"/>
                <a:lumOff val="37000"/>
                <a:alpha val="85000"/>
              </a:srgbClr>
            </a:gs>
            <a:gs pos="100000">
              <a:schemeClr val="tx2">
                <a:lumMod val="44000"/>
                <a:lumOff val="56000"/>
                <a:alpha val="78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D3A9BD-9F56-4328-80A1-906AF8F0F0D7}" type="datetimeFigureOut">
              <a:rPr lang="en-US" smtClean="0"/>
              <a:t>10/8/2020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AEB726-3AEF-4621-9109-5D99970F834A}" type="slidenum">
              <a:rPr lang="en-US" smtClean="0"/>
              <a:t>‹#›</a:t>
            </a:fld>
            <a:endParaRPr lang="en-US"/>
          </a:p>
        </p:txBody>
      </p:sp>
    </p:spTree>
    <p:extLst>
      <p:ext uri="{BB962C8B-B14F-4D97-AF65-F5344CB8AC3E}">
        <p14:creationId xmlns:p14="http://schemas.microsoft.com/office/powerpoint/2010/main" val="42229971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 y="2667000"/>
            <a:ext cx="9067800" cy="3170099"/>
          </a:xfrm>
          <a:prstGeom prst="rect">
            <a:avLst/>
          </a:prstGeom>
        </p:spPr>
        <p:txBody>
          <a:bodyPr wrap="square">
            <a:spAutoFit/>
          </a:bodyPr>
          <a:lstStyle/>
          <a:p>
            <a:pPr algn="ctr"/>
            <a:r>
              <a:rPr lang="en-US" sz="2800" dirty="0"/>
              <a:t> </a:t>
            </a:r>
            <a:r>
              <a:rPr lang="en-US" sz="2800" dirty="0" smtClean="0"/>
              <a:t>For </a:t>
            </a:r>
            <a:r>
              <a:rPr lang="en-US" sz="2800" dirty="0"/>
              <a:t>the last 10 years, I have been a Home and In Patient Unit (IPU) volunteer of the Stella Maris Hospice Program.  It has been an extremely rewarding experience...the invaluable time I spend with patients provides with me such positive energy and invigorates me.  </a:t>
            </a:r>
            <a:endParaRPr lang="en-US" sz="2800" dirty="0" smtClean="0"/>
          </a:p>
          <a:p>
            <a:pPr algn="just"/>
            <a:endParaRPr lang="en-US" sz="2400" dirty="0"/>
          </a:p>
          <a:p>
            <a:endParaRPr lang="en-US" dirty="0"/>
          </a:p>
          <a:p>
            <a:r>
              <a:rPr lang="en-US" dirty="0"/>
              <a:t> </a:t>
            </a:r>
          </a:p>
        </p:txBody>
      </p:sp>
      <p:pic>
        <p:nvPicPr>
          <p:cNvPr id="5" name="Picture 4"/>
          <p:cNvPicPr>
            <a:picLocks noChangeAspect="1"/>
          </p:cNvPicPr>
          <p:nvPr/>
        </p:nvPicPr>
        <p:blipFill>
          <a:blip r:embed="rId2" cstate="print">
            <a:clrChange>
              <a:clrFrom>
                <a:srgbClr val="FCFAF3"/>
              </a:clrFrom>
              <a:clrTo>
                <a:srgbClr val="FCFAF3">
                  <a:alpha val="0"/>
                </a:srgbClr>
              </a:clrTo>
            </a:clrChange>
            <a:extLst>
              <a:ext uri="{28A0092B-C50C-407E-A947-70E740481C1C}">
                <a14:useLocalDpi xmlns:a14="http://schemas.microsoft.com/office/drawing/2010/main" val="0"/>
              </a:ext>
            </a:extLst>
          </a:blip>
          <a:stretch>
            <a:fillRect/>
          </a:stretch>
        </p:blipFill>
        <p:spPr>
          <a:xfrm>
            <a:off x="-4572" y="152400"/>
            <a:ext cx="2061972" cy="1546994"/>
          </a:xfrm>
          <a:prstGeom prst="rect">
            <a:avLst/>
          </a:prstGeom>
        </p:spPr>
      </p:pic>
      <p:sp>
        <p:nvSpPr>
          <p:cNvPr id="6" name="Rectangle 5"/>
          <p:cNvSpPr/>
          <p:nvPr/>
        </p:nvSpPr>
        <p:spPr>
          <a:xfrm>
            <a:off x="1828800" y="152400"/>
            <a:ext cx="5634228" cy="1569660"/>
          </a:xfrm>
          <a:prstGeom prst="rect">
            <a:avLst/>
          </a:prstGeom>
        </p:spPr>
        <p:txBody>
          <a:bodyPr wrap="square">
            <a:spAutoFit/>
          </a:bodyPr>
          <a:lstStyle/>
          <a:p>
            <a:pPr algn="ctr"/>
            <a:r>
              <a:rPr lang="en-US" sz="3200" b="1" dirty="0">
                <a:solidFill>
                  <a:prstClr val="black"/>
                </a:solidFill>
              </a:rPr>
              <a:t>A Message from Our </a:t>
            </a:r>
            <a:endParaRPr lang="en-US" sz="3200" b="1" dirty="0" smtClean="0">
              <a:solidFill>
                <a:prstClr val="black"/>
              </a:solidFill>
            </a:endParaRPr>
          </a:p>
          <a:p>
            <a:pPr algn="ctr"/>
            <a:r>
              <a:rPr lang="en-US" sz="3200" b="1" dirty="0" smtClean="0">
                <a:solidFill>
                  <a:prstClr val="black"/>
                </a:solidFill>
              </a:rPr>
              <a:t>Leadership </a:t>
            </a:r>
            <a:r>
              <a:rPr lang="en-US" sz="3200" b="1" dirty="0">
                <a:solidFill>
                  <a:prstClr val="black"/>
                </a:solidFill>
              </a:rPr>
              <a:t>Committee </a:t>
            </a:r>
            <a:r>
              <a:rPr lang="en-US" sz="3200" b="1" dirty="0" smtClean="0">
                <a:solidFill>
                  <a:prstClr val="black"/>
                </a:solidFill>
              </a:rPr>
              <a:t>Chair</a:t>
            </a:r>
          </a:p>
          <a:p>
            <a:pPr algn="ctr"/>
            <a:r>
              <a:rPr lang="en-US" sz="3200" b="1" dirty="0" smtClean="0">
                <a:solidFill>
                  <a:prstClr val="black"/>
                </a:solidFill>
              </a:rPr>
              <a:t> </a:t>
            </a:r>
            <a:r>
              <a:rPr lang="en-US" sz="3200" b="1" dirty="0">
                <a:solidFill>
                  <a:prstClr val="black"/>
                </a:solidFill>
              </a:rPr>
              <a:t>Kali Mallik</a:t>
            </a:r>
            <a:endParaRPr lang="en-US" sz="2400" dirty="0"/>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l="54167" t="12084" r="18611" b="40833"/>
          <a:stretch/>
        </p:blipFill>
        <p:spPr>
          <a:xfrm>
            <a:off x="7543800" y="127104"/>
            <a:ext cx="1219200" cy="1405812"/>
          </a:xfrm>
          <a:prstGeom prst="ellipse">
            <a:avLst/>
          </a:prstGeom>
          <a:ln w="63500" cap="rnd">
            <a:solidFill>
              <a:srgbClr val="0070C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466456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494" y="1699394"/>
            <a:ext cx="9067800" cy="4739759"/>
          </a:xfrm>
          <a:prstGeom prst="rect">
            <a:avLst/>
          </a:prstGeom>
        </p:spPr>
        <p:txBody>
          <a:bodyPr wrap="square">
            <a:spAutoFit/>
          </a:bodyPr>
          <a:lstStyle/>
          <a:p>
            <a:endParaRPr lang="en-US" sz="2400" dirty="0"/>
          </a:p>
          <a:p>
            <a:pPr algn="ctr"/>
            <a:r>
              <a:rPr lang="en-US" sz="2800" dirty="0" smtClean="0"/>
              <a:t>As </a:t>
            </a:r>
            <a:r>
              <a:rPr lang="en-US" sz="2800" dirty="0"/>
              <a:t>a volunteer, I try to help patients (and their families) with non-medical needs which range from offering water, coffee or ice cream to taking a short peaceful walk.  I try to provide comfort which can be as simple as helping the patient get repositioned with a nurse or sometimes just spending quality time.  On occasion, hospice patients have family members that live far away so I try to serve as a friendly companion and we have fun exchanging life stories.  </a:t>
            </a:r>
            <a:r>
              <a:rPr lang="en-US" sz="2000" dirty="0"/>
              <a:t> </a:t>
            </a:r>
            <a:r>
              <a:rPr lang="en-US" dirty="0"/>
              <a:t> </a:t>
            </a:r>
          </a:p>
          <a:p>
            <a:r>
              <a:rPr lang="en-US" dirty="0"/>
              <a:t> </a:t>
            </a:r>
          </a:p>
          <a:p>
            <a:endParaRPr lang="en-US" dirty="0"/>
          </a:p>
          <a:p>
            <a:r>
              <a:rPr lang="en-US" dirty="0"/>
              <a:t> </a:t>
            </a:r>
          </a:p>
        </p:txBody>
      </p:sp>
      <p:pic>
        <p:nvPicPr>
          <p:cNvPr id="5" name="Picture 4"/>
          <p:cNvPicPr>
            <a:picLocks noChangeAspect="1"/>
          </p:cNvPicPr>
          <p:nvPr/>
        </p:nvPicPr>
        <p:blipFill>
          <a:blip r:embed="rId2" cstate="print">
            <a:clrChange>
              <a:clrFrom>
                <a:srgbClr val="FCFAF3"/>
              </a:clrFrom>
              <a:clrTo>
                <a:srgbClr val="FCFAF3">
                  <a:alpha val="0"/>
                </a:srgbClr>
              </a:clrTo>
            </a:clrChange>
            <a:extLst>
              <a:ext uri="{28A0092B-C50C-407E-A947-70E740481C1C}">
                <a14:useLocalDpi xmlns:a14="http://schemas.microsoft.com/office/drawing/2010/main" val="0"/>
              </a:ext>
            </a:extLst>
          </a:blip>
          <a:stretch>
            <a:fillRect/>
          </a:stretch>
        </p:blipFill>
        <p:spPr>
          <a:xfrm>
            <a:off x="-4572" y="152400"/>
            <a:ext cx="2061972" cy="1546994"/>
          </a:xfrm>
          <a:prstGeom prst="rect">
            <a:avLst/>
          </a:prstGeom>
        </p:spPr>
      </p:pic>
    </p:spTree>
    <p:extLst>
      <p:ext uri="{BB962C8B-B14F-4D97-AF65-F5344CB8AC3E}">
        <p14:creationId xmlns:p14="http://schemas.microsoft.com/office/powerpoint/2010/main" val="3803863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240" y="1775594"/>
            <a:ext cx="8991600" cy="4832092"/>
          </a:xfrm>
          <a:prstGeom prst="rect">
            <a:avLst/>
          </a:prstGeom>
        </p:spPr>
        <p:txBody>
          <a:bodyPr wrap="square">
            <a:spAutoFit/>
          </a:bodyPr>
          <a:lstStyle/>
          <a:p>
            <a:pPr algn="ctr"/>
            <a:r>
              <a:rPr lang="en-US" sz="2800" dirty="0">
                <a:solidFill>
                  <a:prstClr val="black"/>
                </a:solidFill>
              </a:rPr>
              <a:t>One story that exemplifies the profound impact that </a:t>
            </a:r>
            <a:endParaRPr lang="en-US" sz="2800" dirty="0" smtClean="0">
              <a:solidFill>
                <a:prstClr val="black"/>
              </a:solidFill>
            </a:endParaRPr>
          </a:p>
          <a:p>
            <a:pPr algn="ctr"/>
            <a:r>
              <a:rPr lang="en-US" sz="2800" dirty="0" smtClean="0">
                <a:solidFill>
                  <a:prstClr val="black"/>
                </a:solidFill>
              </a:rPr>
              <a:t>Stella </a:t>
            </a:r>
            <a:r>
              <a:rPr lang="en-US" sz="2800" dirty="0">
                <a:solidFill>
                  <a:prstClr val="black"/>
                </a:solidFill>
              </a:rPr>
              <a:t>Marris has had on me occurred 7 years ago with a patient named Evelyn.  </a:t>
            </a:r>
            <a:r>
              <a:rPr lang="en-US" sz="2800" dirty="0" smtClean="0"/>
              <a:t>Her son placed her in hospice care, but she was hoping to get better and one day return home.  </a:t>
            </a:r>
            <a:br>
              <a:rPr lang="en-US" sz="2800" dirty="0" smtClean="0"/>
            </a:br>
            <a:r>
              <a:rPr lang="en-US" sz="2800" dirty="0" smtClean="0"/>
              <a:t>Unfortunately, her family could not visit her daily and sometimes she became lonely.  We developed a strong friendship and bond. She always was so happy to see me </a:t>
            </a:r>
          </a:p>
          <a:p>
            <a:pPr algn="ctr"/>
            <a:r>
              <a:rPr lang="en-US" sz="2800" dirty="0" smtClean="0"/>
              <a:t>and this, of course, made my heart full.  I saw her the day before Thanksgiving and I had mentioned that I would </a:t>
            </a:r>
          </a:p>
          <a:p>
            <a:pPr algn="ctr"/>
            <a:r>
              <a:rPr lang="en-US" sz="2800" dirty="0" smtClean="0"/>
              <a:t>not be able to visit her tomorrow because my kids were coming into town. </a:t>
            </a:r>
            <a:endParaRPr lang="en-US" sz="2800" dirty="0"/>
          </a:p>
        </p:txBody>
      </p:sp>
      <p:pic>
        <p:nvPicPr>
          <p:cNvPr id="5" name="Picture 4"/>
          <p:cNvPicPr>
            <a:picLocks noChangeAspect="1"/>
          </p:cNvPicPr>
          <p:nvPr/>
        </p:nvPicPr>
        <p:blipFill>
          <a:blip r:embed="rId2" cstate="print">
            <a:clrChange>
              <a:clrFrom>
                <a:srgbClr val="FCFAF3"/>
              </a:clrFrom>
              <a:clrTo>
                <a:srgbClr val="FCFAF3">
                  <a:alpha val="0"/>
                </a:srgbClr>
              </a:clrTo>
            </a:clrChange>
            <a:extLst>
              <a:ext uri="{28A0092B-C50C-407E-A947-70E740481C1C}">
                <a14:useLocalDpi xmlns:a14="http://schemas.microsoft.com/office/drawing/2010/main" val="0"/>
              </a:ext>
            </a:extLst>
          </a:blip>
          <a:stretch>
            <a:fillRect/>
          </a:stretch>
        </p:blipFill>
        <p:spPr>
          <a:xfrm>
            <a:off x="0" y="228600"/>
            <a:ext cx="2061972" cy="1546994"/>
          </a:xfrm>
          <a:prstGeom prst="rect">
            <a:avLst/>
          </a:prstGeom>
        </p:spPr>
      </p:pic>
    </p:spTree>
    <p:extLst>
      <p:ext uri="{BB962C8B-B14F-4D97-AF65-F5344CB8AC3E}">
        <p14:creationId xmlns:p14="http://schemas.microsoft.com/office/powerpoint/2010/main" val="139969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240" y="1775594"/>
            <a:ext cx="8991600" cy="4401205"/>
          </a:xfrm>
          <a:prstGeom prst="rect">
            <a:avLst/>
          </a:prstGeom>
        </p:spPr>
        <p:txBody>
          <a:bodyPr wrap="square">
            <a:spAutoFit/>
          </a:bodyPr>
          <a:lstStyle/>
          <a:p>
            <a:pPr algn="ctr"/>
            <a:r>
              <a:rPr lang="en-US" sz="2800" dirty="0" smtClean="0"/>
              <a:t>But, since she would not be seeing her own family on Thanksgiving, she started choking up and asked again for me to visit her.  This heartfelt request moved me...so, I stopped by on Thanksgiving to see her...she was so thrilled that she grabbed me to give me a hug and kiss on the cheek.  I told her that I would come back tomorrow if I had time...but, the next day I learned that Evelyn had passed away on Thanksgiving night.  I was saddened but it was comforting to know that I spent some quality time with her towards the end of her incredible life.  </a:t>
            </a:r>
            <a:endParaRPr lang="en-US" sz="2800" dirty="0"/>
          </a:p>
        </p:txBody>
      </p:sp>
      <p:pic>
        <p:nvPicPr>
          <p:cNvPr id="5" name="Picture 4"/>
          <p:cNvPicPr>
            <a:picLocks noChangeAspect="1"/>
          </p:cNvPicPr>
          <p:nvPr/>
        </p:nvPicPr>
        <p:blipFill>
          <a:blip r:embed="rId2" cstate="print">
            <a:clrChange>
              <a:clrFrom>
                <a:srgbClr val="FCFAF3"/>
              </a:clrFrom>
              <a:clrTo>
                <a:srgbClr val="FCFAF3">
                  <a:alpha val="0"/>
                </a:srgbClr>
              </a:clrTo>
            </a:clrChange>
            <a:extLst>
              <a:ext uri="{28A0092B-C50C-407E-A947-70E740481C1C}">
                <a14:useLocalDpi xmlns:a14="http://schemas.microsoft.com/office/drawing/2010/main" val="0"/>
              </a:ext>
            </a:extLst>
          </a:blip>
          <a:stretch>
            <a:fillRect/>
          </a:stretch>
        </p:blipFill>
        <p:spPr>
          <a:xfrm>
            <a:off x="0" y="228600"/>
            <a:ext cx="2061972" cy="1546994"/>
          </a:xfrm>
          <a:prstGeom prst="rect">
            <a:avLst/>
          </a:prstGeom>
        </p:spPr>
      </p:pic>
    </p:spTree>
    <p:extLst>
      <p:ext uri="{BB962C8B-B14F-4D97-AF65-F5344CB8AC3E}">
        <p14:creationId xmlns:p14="http://schemas.microsoft.com/office/powerpoint/2010/main" val="2343880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286000"/>
            <a:ext cx="9067800" cy="2677656"/>
          </a:xfrm>
          <a:prstGeom prst="rect">
            <a:avLst/>
          </a:prstGeom>
        </p:spPr>
        <p:txBody>
          <a:bodyPr wrap="square">
            <a:spAutoFit/>
          </a:bodyPr>
          <a:lstStyle/>
          <a:p>
            <a:pPr algn="ctr"/>
            <a:r>
              <a:rPr lang="en-US" sz="2800" dirty="0" smtClean="0"/>
              <a:t>By volunteering at Stella Maris, I get so much fulfilment in helping others. In addition to hanging out with my wonderful grandkids, my experience at Stella Maris provides me with so much joy in spending time with awesome human beings.  </a:t>
            </a:r>
          </a:p>
          <a:p>
            <a:endParaRPr lang="en-US" sz="2800" dirty="0"/>
          </a:p>
          <a:p>
            <a:endParaRPr lang="en-US" sz="2800" dirty="0"/>
          </a:p>
        </p:txBody>
      </p:sp>
      <p:pic>
        <p:nvPicPr>
          <p:cNvPr id="5" name="Picture 4"/>
          <p:cNvPicPr>
            <a:picLocks noChangeAspect="1"/>
          </p:cNvPicPr>
          <p:nvPr/>
        </p:nvPicPr>
        <p:blipFill>
          <a:blip r:embed="rId2" cstate="print">
            <a:clrChange>
              <a:clrFrom>
                <a:srgbClr val="FCFAF3"/>
              </a:clrFrom>
              <a:clrTo>
                <a:srgbClr val="FCFAF3">
                  <a:alpha val="0"/>
                </a:srgbClr>
              </a:clrTo>
            </a:clrChange>
            <a:extLst>
              <a:ext uri="{28A0092B-C50C-407E-A947-70E740481C1C}">
                <a14:useLocalDpi xmlns:a14="http://schemas.microsoft.com/office/drawing/2010/main" val="0"/>
              </a:ext>
            </a:extLst>
          </a:blip>
          <a:stretch>
            <a:fillRect/>
          </a:stretch>
        </p:blipFill>
        <p:spPr>
          <a:xfrm>
            <a:off x="0" y="228600"/>
            <a:ext cx="2061972" cy="1546994"/>
          </a:xfrm>
          <a:prstGeom prst="rect">
            <a:avLst/>
          </a:prstGeom>
        </p:spPr>
      </p:pic>
    </p:spTree>
    <p:extLst>
      <p:ext uri="{BB962C8B-B14F-4D97-AF65-F5344CB8AC3E}">
        <p14:creationId xmlns:p14="http://schemas.microsoft.com/office/powerpoint/2010/main" val="2204692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133600"/>
            <a:ext cx="9067800" cy="2677656"/>
          </a:xfrm>
          <a:prstGeom prst="rect">
            <a:avLst/>
          </a:prstGeom>
        </p:spPr>
        <p:txBody>
          <a:bodyPr wrap="square">
            <a:spAutoFit/>
          </a:bodyPr>
          <a:lstStyle/>
          <a:p>
            <a:pPr algn="ctr"/>
            <a:r>
              <a:rPr lang="en-US" sz="2800" dirty="0" smtClean="0"/>
              <a:t> Also, the staff and I joke around a lot. One day, they handpicked me to act as patient in a Stella Maris TV commercial.  Of course I was honored but, then they said it would be a bath scene and I would have to be completely nude. I was a bit stunned and shocked...but, then I realized they were pranking me!</a:t>
            </a:r>
            <a:endParaRPr lang="en-US" sz="2800" dirty="0"/>
          </a:p>
        </p:txBody>
      </p:sp>
      <p:pic>
        <p:nvPicPr>
          <p:cNvPr id="5" name="Picture 4"/>
          <p:cNvPicPr>
            <a:picLocks noChangeAspect="1"/>
          </p:cNvPicPr>
          <p:nvPr/>
        </p:nvPicPr>
        <p:blipFill>
          <a:blip r:embed="rId2" cstate="print">
            <a:clrChange>
              <a:clrFrom>
                <a:srgbClr val="FCFAF3"/>
              </a:clrFrom>
              <a:clrTo>
                <a:srgbClr val="FCFAF3">
                  <a:alpha val="0"/>
                </a:srgbClr>
              </a:clrTo>
            </a:clrChange>
            <a:extLst>
              <a:ext uri="{28A0092B-C50C-407E-A947-70E740481C1C}">
                <a14:useLocalDpi xmlns:a14="http://schemas.microsoft.com/office/drawing/2010/main" val="0"/>
              </a:ext>
            </a:extLst>
          </a:blip>
          <a:stretch>
            <a:fillRect/>
          </a:stretch>
        </p:blipFill>
        <p:spPr>
          <a:xfrm>
            <a:off x="0" y="228600"/>
            <a:ext cx="2061972" cy="1546994"/>
          </a:xfrm>
          <a:prstGeom prst="rect">
            <a:avLst/>
          </a:prstGeom>
        </p:spPr>
      </p:pic>
    </p:spTree>
    <p:extLst>
      <p:ext uri="{BB962C8B-B14F-4D97-AF65-F5344CB8AC3E}">
        <p14:creationId xmlns:p14="http://schemas.microsoft.com/office/powerpoint/2010/main" val="37905216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168</Words>
  <Application>Microsoft Office PowerPoint</Application>
  <PresentationFormat>On-screen Show (4:3)</PresentationFormat>
  <Paragraphs>19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Mercy Health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Dagilis, Helen</dc:creator>
  <cp:lastModifiedBy>Dagilis, Helen</cp:lastModifiedBy>
  <cp:revision>6</cp:revision>
  <dcterms:created xsi:type="dcterms:W3CDTF">2020-10-08T13:35:57Z</dcterms:created>
  <dcterms:modified xsi:type="dcterms:W3CDTF">2020-10-08T14:42:15Z</dcterms:modified>
</cp:coreProperties>
</file>